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8" r:id="rId1"/>
  </p:sldMasterIdLst>
  <p:sldIdLst>
    <p:sldId id="256" r:id="rId2"/>
    <p:sldId id="264" r:id="rId3"/>
    <p:sldId id="257" r:id="rId4"/>
    <p:sldId id="259" r:id="rId5"/>
    <p:sldId id="260" r:id="rId6"/>
    <p:sldId id="265" r:id="rId7"/>
    <p:sldId id="266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75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2/20/2023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87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2/20/2023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25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2/20/2023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382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2/20/2023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345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2/20/2023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433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2/20/2023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071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2/20/2023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60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2/20/2023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29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71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257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614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5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030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41" name="Straight Connector 1032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42" name="Rectangle 1034">
            <a:extLst>
              <a:ext uri="{FF2B5EF4-FFF2-40B4-BE49-F238E27FC236}">
                <a16:creationId xmlns:a16="http://schemas.microsoft.com/office/drawing/2014/main" id="{EE362070-691D-44DB-98D4-BC61774B0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6036D1-DA27-4E72-99F6-A235BA66AFD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836504" y="758951"/>
            <a:ext cx="7413698" cy="337493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Technological Resources and the Direction of Corporate Diversification: Toward an Integration of the RBV and Transaction Cost Economics</a:t>
            </a:r>
            <a:endParaRPr lang="en-US" sz="3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311D9B-4260-4365-89EB-276044D441B1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836504" y="4455620"/>
            <a:ext cx="7321946" cy="11430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cap="all" spc="200" dirty="0">
                <a:solidFill>
                  <a:schemeClr val="tx1"/>
                </a:solidFill>
              </a:rPr>
              <a:t>Brian S. Silverman (1999)</a:t>
            </a:r>
          </a:p>
        </p:txBody>
      </p:sp>
      <p:pic>
        <p:nvPicPr>
          <p:cNvPr id="1026" name="Picture 2" descr="Brian S. Silverman的头像">
            <a:extLst>
              <a:ext uri="{FF2B5EF4-FFF2-40B4-BE49-F238E27FC236}">
                <a16:creationId xmlns:a16="http://schemas.microsoft.com/office/drawing/2014/main" id="{0C178FBC-374F-486D-930E-C2CBE15012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4" r="8454"/>
          <a:stretch/>
        </p:blipFill>
        <p:spPr bwMode="auto">
          <a:xfrm>
            <a:off x="620973" y="1617271"/>
            <a:ext cx="2758331" cy="3104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43" name="Straight Connector 1036">
            <a:extLst>
              <a:ext uri="{FF2B5EF4-FFF2-40B4-BE49-F238E27FC236}">
                <a16:creationId xmlns:a16="http://schemas.microsoft.com/office/drawing/2014/main" id="{5A7EFE9C-DAE7-4ECA-BDB2-34E2534B8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8251" y="4294753"/>
            <a:ext cx="71323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32DB1480-5B24-4B37-B70E-C74945DD91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0206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5102C17-5C44-492E-82E9-4E9214BFF08A}"/>
              </a:ext>
            </a:extLst>
          </p:cNvPr>
          <p:cNvSpPr txBox="1"/>
          <p:nvPr/>
        </p:nvSpPr>
        <p:spPr>
          <a:xfrm>
            <a:off x="0" y="377309"/>
            <a:ext cx="1219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Introduction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951651-DC7F-401B-AC75-476B0F2052CB}"/>
              </a:ext>
            </a:extLst>
          </p:cNvPr>
          <p:cNvSpPr txBox="1"/>
          <p:nvPr/>
        </p:nvSpPr>
        <p:spPr>
          <a:xfrm>
            <a:off x="609037" y="1152472"/>
            <a:ext cx="10501313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Research gaps in RBV and current paper’s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ontributions: </a:t>
            </a:r>
          </a:p>
          <a:p>
            <a:pPr algn="just"/>
            <a:endParaRPr lang="en-US" sz="200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Empirical: </a:t>
            </a:r>
            <a:r>
              <a:rPr lang="en-US" sz="20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lthough the RBV has been touted as particularly well suited to understanding diversification, </a:t>
            </a:r>
            <a:r>
              <a:rPr lang="en-US" sz="200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operationalization of this framework </a:t>
            </a:r>
            <a:r>
              <a:rPr lang="en-US" sz="20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has been limited to broad characterization of resources and the industries in which they might be fruitfully applied. </a:t>
            </a:r>
          </a:p>
          <a:p>
            <a:pPr marL="800100" lvl="1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Contribution: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to develop a new operationalization of technological resources as a measure that can be adopted in empirical research.</a:t>
            </a:r>
            <a:endParaRPr lang="en-US" i="0" u="sng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endParaRPr lang="en-US" sz="200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Theoretical: </a:t>
            </a:r>
            <a:r>
              <a:rPr lang="en-US" sz="20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resource-based approach to diversification has </a:t>
            </a:r>
            <a:r>
              <a:rPr lang="en-US" sz="200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generally under emphasized the possibility that firms can exploit resources through market arrangements</a:t>
            </a:r>
            <a:r>
              <a:rPr lang="en-US" sz="20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rather than through expansion of corporate boundaries (exceptions include Teece 1980, 1982). </a:t>
            </a:r>
          </a:p>
          <a:p>
            <a:pPr marL="800100" lvl="1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Contribution:</a:t>
            </a:r>
            <a:r>
              <a:rPr lang="en-US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to examine the assumption that economic rent-generating resources are too asset specific to allow contracting.</a:t>
            </a:r>
          </a:p>
        </p:txBody>
      </p:sp>
    </p:spTree>
    <p:extLst>
      <p:ext uri="{BB962C8B-B14F-4D97-AF65-F5344CB8AC3E}">
        <p14:creationId xmlns:p14="http://schemas.microsoft.com/office/powerpoint/2010/main" val="9921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413496F-5B0A-4A15-863C-B6F95C0C5D26}"/>
              </a:ext>
            </a:extLst>
          </p:cNvPr>
          <p:cNvSpPr txBox="1"/>
          <p:nvPr/>
        </p:nvSpPr>
        <p:spPr>
          <a:xfrm>
            <a:off x="656154" y="1459410"/>
            <a:ext cx="11372851" cy="4206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000" b="1" i="0" u="none" strike="noStrike" baseline="0" dirty="0">
                <a:latin typeface="Times New Roman" panose="02020603050405020304" pitchFamily="18" charset="0"/>
              </a:rPr>
              <a:t>Theory: </a:t>
            </a:r>
            <a:r>
              <a:rPr lang="en-US" sz="2000" b="1" u="none" strike="noStrike" baseline="0" dirty="0">
                <a:latin typeface="Times New Roman" panose="02020603050405020304" pitchFamily="18" charset="0"/>
              </a:rPr>
              <a:t>application-specificity inherent in firm resources produces a tradeoff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i="0" u="none" strike="noStrike" baseline="0" dirty="0">
                <a:latin typeface="Times New Roman" panose="02020603050405020304" pitchFamily="18" charset="0"/>
              </a:rPr>
              <a:t>nables a firm to extract a sustainable economic rent stream from these assets, but;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Makes i</a:t>
            </a:r>
            <a:r>
              <a:rPr lang="en-US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000" i="0" u="none" strike="noStrike" baseline="0" dirty="0">
                <a:latin typeface="Times New Roman" panose="02020603050405020304" pitchFamily="18" charset="0"/>
              </a:rPr>
              <a:t>nearly impossible for the firm to “transplant</a:t>
            </a:r>
            <a:r>
              <a:rPr lang="en-US" sz="2000" dirty="0">
                <a:latin typeface="Times New Roman" panose="02020603050405020304" pitchFamily="18" charset="0"/>
              </a:rPr>
              <a:t>”</a:t>
            </a:r>
            <a:r>
              <a:rPr lang="en-US" sz="2000" i="0" u="none" strike="noStrike" baseline="0" dirty="0">
                <a:latin typeface="Times New Roman" panose="02020603050405020304" pitchFamily="18" charset="0"/>
              </a:rPr>
              <a:t> them or utilize them effectively in a new context.</a:t>
            </a:r>
          </a:p>
          <a:p>
            <a:pPr>
              <a:lnSpc>
                <a:spcPct val="114000"/>
              </a:lnSpc>
            </a:pPr>
            <a:endParaRPr lang="en-US" sz="2000" b="1" dirty="0">
              <a:latin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endParaRPr lang="en-US" sz="2000" b="1" dirty="0">
              <a:latin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r>
              <a:rPr lang="en-US" sz="2000" b="1" dirty="0">
                <a:latin typeface="Times New Roman" panose="02020603050405020304" pitchFamily="18" charset="0"/>
              </a:rPr>
              <a:t>Empirical approach: imperfect operationalization of the resources construct</a:t>
            </a:r>
            <a:endParaRPr lang="en-US" sz="2000" b="1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00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Relatedness</a:t>
            </a:r>
            <a:r>
              <a:rPr lang="en-US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between two industries measured via the SIC system.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4000"/>
              </a:lnSpc>
            </a:pPr>
            <a:r>
              <a:rPr lang="en-US" sz="1900" u="sng" dirty="0">
                <a:latin typeface="Times New Roman" panose="02020603050405020304" pitchFamily="18" charset="0"/>
              </a:rPr>
              <a:t>Shortcomings:</a:t>
            </a:r>
            <a:r>
              <a:rPr lang="en-US" sz="1900" b="1" dirty="0">
                <a:latin typeface="Times New Roman" panose="02020603050405020304" pitchFamily="18" charset="0"/>
              </a:rPr>
              <a:t> </a:t>
            </a:r>
            <a:r>
              <a:rPr lang="en-US" sz="1900" dirty="0">
                <a:latin typeface="Times New Roman" panose="02020603050405020304" pitchFamily="18" charset="0"/>
              </a:rPr>
              <a:t>t</a:t>
            </a:r>
            <a:r>
              <a:rPr lang="en-US" sz="1900" i="0" u="none" strike="noStrike" baseline="0" dirty="0">
                <a:latin typeface="Times New Roman" panose="02020603050405020304" pitchFamily="18" charset="0"/>
              </a:rPr>
              <a:t>he SIC system is based on product (output) rather than on resource (input) characteristics. </a:t>
            </a:r>
          </a:p>
          <a:p>
            <a:pPr>
              <a:lnSpc>
                <a:spcPct val="114000"/>
              </a:lnSpc>
            </a:pPr>
            <a:endParaRPr lang="en-US" sz="1900" i="0" u="none" strike="noStrike" baseline="0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000" i="1" u="none" strike="noStrike" baseline="0" dirty="0">
                <a:latin typeface="Times New Roman" panose="02020603050405020304" pitchFamily="18" charset="0"/>
              </a:rPr>
              <a:t>R&amp;D intensity</a:t>
            </a:r>
            <a:r>
              <a:rPr lang="en-US" sz="2000" i="0" u="none" strike="noStrike" baseline="0" dirty="0">
                <a:latin typeface="Times New Roman" panose="02020603050405020304" pitchFamily="18" charset="0"/>
              </a:rPr>
              <a:t>, advertising intensity, and other such investments</a:t>
            </a:r>
            <a:r>
              <a:rPr lang="en-US" sz="2000" b="1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US" sz="2000" i="0" u="none" strike="noStrike" baseline="0" dirty="0">
                <a:latin typeface="Times New Roman" panose="02020603050405020304" pitchFamily="18" charset="0"/>
              </a:rPr>
              <a:t>as proxies of resources.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endParaRPr lang="en-US" sz="2000" i="0" u="none" strike="noStrike" baseline="0" dirty="0">
              <a:latin typeface="Times New Roman" panose="02020603050405020304" pitchFamily="18" charset="0"/>
            </a:endParaRPr>
          </a:p>
          <a:p>
            <a:pPr lvl="1">
              <a:lnSpc>
                <a:spcPct val="114000"/>
              </a:lnSpc>
            </a:pPr>
            <a:r>
              <a:rPr lang="en-US" sz="1900" u="sng" dirty="0">
                <a:latin typeface="Times New Roman" panose="02020603050405020304" pitchFamily="18" charset="0"/>
              </a:rPr>
              <a:t>Shortcomings:</a:t>
            </a:r>
            <a:r>
              <a:rPr lang="en-US" sz="1900" b="1" dirty="0">
                <a:latin typeface="Times New Roman" panose="02020603050405020304" pitchFamily="18" charset="0"/>
              </a:rPr>
              <a:t> </a:t>
            </a:r>
            <a:r>
              <a:rPr lang="en-US" sz="1900" dirty="0">
                <a:latin typeface="Times New Roman" panose="02020603050405020304" pitchFamily="18" charset="0"/>
              </a:rPr>
              <a:t>t</a:t>
            </a:r>
            <a:r>
              <a:rPr lang="en-US" sz="1900" i="0" u="none" strike="noStrike" baseline="0" dirty="0">
                <a:latin typeface="Times New Roman" panose="02020603050405020304" pitchFamily="18" charset="0"/>
              </a:rPr>
              <a:t>he proxies do not capture the constraints that potentially valuable resources can realize this economic value in only a few applications.</a:t>
            </a:r>
            <a:r>
              <a:rPr lang="en-US" sz="1900" b="1" i="0" u="none" strike="noStrike" baseline="0" dirty="0">
                <a:latin typeface="Times New Roman" panose="02020603050405020304" pitchFamily="18" charset="0"/>
              </a:rPr>
              <a:t> </a:t>
            </a:r>
            <a:endParaRPr lang="en-US" sz="1900" i="0" u="none" strike="noStrike" baseline="0" dirty="0">
              <a:latin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EDC1C3-659B-B007-910B-0D40F850064A}"/>
              </a:ext>
            </a:extLst>
          </p:cNvPr>
          <p:cNvSpPr txBox="1"/>
          <p:nvPr/>
        </p:nvSpPr>
        <p:spPr>
          <a:xfrm>
            <a:off x="0" y="377309"/>
            <a:ext cx="12192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Status of the Literature on RBV and Diversification</a:t>
            </a:r>
            <a:endParaRPr lang="en-US" sz="2800" dirty="0"/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81590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A2FA886-481B-4CDB-824B-44D45E02796B}"/>
              </a:ext>
            </a:extLst>
          </p:cNvPr>
          <p:cNvSpPr txBox="1"/>
          <p:nvPr/>
        </p:nvSpPr>
        <p:spPr>
          <a:xfrm>
            <a:off x="469783" y="1237494"/>
            <a:ext cx="11241248" cy="459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950" dirty="0">
                <a:solidFill>
                  <a:srgbClr val="000000"/>
                </a:solidFill>
                <a:latin typeface="Times New Roman" panose="02020603050405020304" pitchFamily="18" charset="0"/>
              </a:rPr>
              <a:t>Empirical </a:t>
            </a:r>
            <a:r>
              <a:rPr lang="en-US" sz="195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relatedness</a:t>
            </a:r>
            <a:r>
              <a:rPr lang="en-US" sz="1950" dirty="0">
                <a:solidFill>
                  <a:srgbClr val="000000"/>
                </a:solidFill>
                <a:latin typeface="Times New Roman" panose="02020603050405020304" pitchFamily="18" charset="0"/>
              </a:rPr>
              <a:t> literature proposes that firms tend to diversify into: industries that rely on </a:t>
            </a:r>
            <a:r>
              <a:rPr lang="en-US" sz="195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similar patterns of human expertise</a:t>
            </a:r>
            <a:r>
              <a:rPr lang="en-US" sz="1950" dirty="0">
                <a:solidFill>
                  <a:srgbClr val="000000"/>
                </a:solidFill>
                <a:latin typeface="Times New Roman" panose="02020603050405020304" pitchFamily="18" charset="0"/>
              </a:rPr>
              <a:t> to those required in their extant industries (Farjoun, 1994; Coff &amp; Hatfield, 1995) and industries that adopt </a:t>
            </a:r>
            <a:r>
              <a:rPr lang="en-US" sz="195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similar inflows of technology </a:t>
            </a:r>
            <a:r>
              <a:rPr lang="en-US" sz="195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sz="195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Robins </a:t>
            </a:r>
            <a:r>
              <a:rPr lang="en-US" sz="1950" dirty="0">
                <a:solidFill>
                  <a:srgbClr val="000000"/>
                </a:solidFill>
                <a:latin typeface="Times New Roman" panose="02020603050405020304" pitchFamily="18" charset="0"/>
              </a:rPr>
              <a:t>&amp;</a:t>
            </a:r>
            <a:r>
              <a:rPr lang="en-US" sz="195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Wiersema, 1995). Thus:</a:t>
            </a:r>
          </a:p>
          <a:p>
            <a:endParaRPr lang="en-US" sz="1950" b="1" i="1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950" b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Hypothesis 1</a:t>
            </a:r>
            <a:r>
              <a:rPr lang="en-US" sz="195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r>
              <a:rPr lang="en-US" sz="1950" b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Ceteris paribus, a firm is more likely to diversify into a business the more applicable its existing technological resources are to that business (in absolute terms). </a:t>
            </a:r>
          </a:p>
          <a:p>
            <a:endParaRPr lang="en-US" sz="195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sz="195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95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Also, the firm is constrained in the amount of entry it can pursue in a given time period due to limitations on managerial time (Penrose 1959), having to select among feasible alternatives according to the degree to which its resources provide advantage in each industry. </a:t>
            </a:r>
          </a:p>
          <a:p>
            <a:endParaRPr lang="en-US" sz="195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95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Hypothesis 2: Ceteris paribus, a firm is more likely to diversify into a business the more applicable its existing technological resources are to that business, </a:t>
            </a:r>
            <a:r>
              <a:rPr lang="en-US" sz="195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relative to other opportunities facing the firm. </a:t>
            </a:r>
            <a:endParaRPr lang="en-US" sz="1950" b="1" i="1" dirty="0"/>
          </a:p>
          <a:p>
            <a:pPr algn="just"/>
            <a:endParaRPr lang="en-US" sz="1950" b="1" i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80916E-F4D5-3BFA-727F-D2993AA371CD}"/>
              </a:ext>
            </a:extLst>
          </p:cNvPr>
          <p:cNvSpPr txBox="1"/>
          <p:nvPr/>
        </p:nvSpPr>
        <p:spPr>
          <a:xfrm>
            <a:off x="0" y="377309"/>
            <a:ext cx="12192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Hypotheses Development</a:t>
            </a:r>
            <a:endParaRPr lang="en-US" sz="2800" dirty="0"/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0404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3A4287B-5FA9-48D9-85FB-12C4BBC53BEB}"/>
              </a:ext>
            </a:extLst>
          </p:cNvPr>
          <p:cNvSpPr txBox="1"/>
          <p:nvPr/>
        </p:nvSpPr>
        <p:spPr>
          <a:xfrm>
            <a:off x="731337" y="1234726"/>
            <a:ext cx="10909283" cy="4683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95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Corporate diversification is not the only way to utilize unused resources. </a:t>
            </a:r>
            <a:r>
              <a:rPr lang="en-US" sz="195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L</a:t>
            </a:r>
            <a:r>
              <a:rPr lang="en-US" sz="195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icensing</a:t>
            </a:r>
            <a:r>
              <a:rPr lang="en-US" sz="195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is a feasible alternative, unless </a:t>
            </a:r>
            <a:r>
              <a:rPr lang="en-US" sz="195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95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echnological knowledge is highly tacit; or easily transferable, but weakly protected (Teece, 1986).</a:t>
            </a:r>
          </a:p>
          <a:p>
            <a:pPr>
              <a:lnSpc>
                <a:spcPct val="110000"/>
              </a:lnSpc>
            </a:pPr>
            <a:endParaRPr lang="en-US" sz="195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sz="1950" dirty="0">
                <a:solidFill>
                  <a:srgbClr val="000000"/>
                </a:solidFill>
                <a:latin typeface="Times New Roman" panose="02020603050405020304" pitchFamily="18" charset="0"/>
              </a:rPr>
              <a:t>Thus, a</a:t>
            </a:r>
            <a:r>
              <a:rPr lang="en-US" sz="195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ttempts to negotiate a license are fraught with problems associated with the </a:t>
            </a:r>
            <a:r>
              <a:rPr lang="en-US" sz="195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paradox of information</a:t>
            </a:r>
            <a:r>
              <a:rPr lang="en-US" sz="195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and secrecy is required to appropriate returns to technology. Hence:</a:t>
            </a:r>
          </a:p>
          <a:p>
            <a:pPr>
              <a:lnSpc>
                <a:spcPct val="110000"/>
              </a:lnSpc>
            </a:pPr>
            <a:endParaRPr lang="en-US" sz="195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n-US" sz="195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sz="195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Hypothesis 3. Ceteris paribus, a firm is more likely to diversify into a business the more likely that contracting out its technological resources in that business is subject to high contractual hazards. </a:t>
            </a:r>
          </a:p>
          <a:p>
            <a:pPr>
              <a:lnSpc>
                <a:spcPct val="110000"/>
              </a:lnSpc>
            </a:pPr>
            <a:endParaRPr lang="en-US" sz="195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914400" lvl="1" indent="-457200">
              <a:lnSpc>
                <a:spcPct val="110000"/>
              </a:lnSpc>
              <a:buFont typeface="+mj-lt"/>
              <a:buAutoNum type="alphaLcPeriod"/>
            </a:pPr>
            <a:r>
              <a:rPr lang="en-US" sz="195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feasibility of </a:t>
            </a:r>
            <a:r>
              <a:rPr lang="en-US" sz="195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licensing</a:t>
            </a:r>
            <a:r>
              <a:rPr lang="en-US" sz="195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its technological resources in that business (-). 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lphaLcPeriod"/>
            </a:pPr>
            <a:r>
              <a:rPr lang="en-US" sz="195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need for </a:t>
            </a:r>
            <a:r>
              <a:rPr lang="en-US" sz="195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secrecy</a:t>
            </a:r>
            <a:r>
              <a:rPr lang="en-US" sz="195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to appropriate returns to its technological resources in that business (+). 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lphaLcPeriod"/>
            </a:pPr>
            <a:r>
              <a:rPr lang="en-US" sz="195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sz="195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degree of tacit knowledge </a:t>
            </a:r>
            <a:r>
              <a:rPr lang="en-US" sz="195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associated with its technological resources in that business (+</a:t>
            </a:r>
            <a:r>
              <a:rPr lang="en-US" sz="195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sz="195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en-US" sz="1950" b="1" dirty="0"/>
          </a:p>
          <a:p>
            <a:pPr algn="just"/>
            <a:endParaRPr lang="en-US" sz="195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146159-8E87-083E-EBE6-F69A36334FFA}"/>
              </a:ext>
            </a:extLst>
          </p:cNvPr>
          <p:cNvSpPr txBox="1"/>
          <p:nvPr/>
        </p:nvSpPr>
        <p:spPr>
          <a:xfrm>
            <a:off x="0" y="377309"/>
            <a:ext cx="12192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Hypotheses Development</a:t>
            </a:r>
            <a:endParaRPr lang="en-US" sz="2800" dirty="0"/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6765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7DC6553-676C-4720-A63F-42277BA6747F}"/>
              </a:ext>
            </a:extLst>
          </p:cNvPr>
          <p:cNvSpPr txBox="1"/>
          <p:nvPr/>
        </p:nvSpPr>
        <p:spPr>
          <a:xfrm>
            <a:off x="793678" y="1134352"/>
            <a:ext cx="11021601" cy="5215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900" b="1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Empirical setting: </a:t>
            </a:r>
            <a:r>
              <a:rPr lang="en-US" sz="19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entry of existing firms into new SICs (diversification) between 1982-1985.</a:t>
            </a:r>
          </a:p>
          <a:p>
            <a:pPr>
              <a:lnSpc>
                <a:spcPct val="110000"/>
              </a:lnSpc>
            </a:pPr>
            <a:endParaRPr lang="en-US" sz="19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sz="19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Dependent Variable: </a:t>
            </a:r>
            <a:r>
              <a:rPr lang="en-US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dummy assuming value 1 </a:t>
            </a:r>
            <a:r>
              <a:rPr lang="en-US" sz="19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if firm </a:t>
            </a:r>
            <a:r>
              <a:rPr lang="en-US" sz="190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sz="19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enters industry</a:t>
            </a:r>
            <a:r>
              <a:rPr lang="en-US" sz="190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j </a:t>
            </a:r>
            <a:r>
              <a:rPr lang="en-US" sz="19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between 1981-1985</a:t>
            </a:r>
            <a:r>
              <a:rPr lang="en-US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  <a:r>
              <a:rPr lang="en-US" sz="19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and 0 otherwise. </a:t>
            </a:r>
            <a:endParaRPr lang="en-US" sz="19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n-US" sz="19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sz="19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Independent variables: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9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bsolute level of firm </a:t>
            </a:r>
            <a:r>
              <a:rPr lang="en-US" sz="190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i’</a:t>
            </a:r>
            <a:r>
              <a:rPr lang="en-US" sz="19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 patent portfolio that is likely to be applicable to industry </a:t>
            </a:r>
            <a:r>
              <a:rPr lang="en-US" sz="190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j</a:t>
            </a:r>
            <a:r>
              <a:rPr lang="en-US" sz="19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pPr>
              <a:lnSpc>
                <a:spcPct val="110000"/>
              </a:lnSpc>
            </a:pPr>
            <a:endParaRPr lang="en-US" sz="19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n-US" sz="19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n-US" sz="190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 applicability of </a:t>
            </a:r>
            <a:r>
              <a:rPr lang="en-US" sz="19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firm </a:t>
            </a:r>
            <a:r>
              <a:rPr lang="en-US" sz="190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i’s</a:t>
            </a:r>
            <a:r>
              <a:rPr lang="en-US" sz="19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patent portfolio to industry </a:t>
            </a:r>
            <a:r>
              <a:rPr lang="en-US" sz="190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j</a:t>
            </a:r>
            <a:r>
              <a:rPr lang="en-US" sz="19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compared with</a:t>
            </a:r>
            <a:r>
              <a:rPr lang="en-US" sz="19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i’s </a:t>
            </a:r>
            <a:r>
              <a:rPr lang="en-US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portfolio in other industries:</a:t>
            </a:r>
            <a:endParaRPr lang="en-US" sz="190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n-US" sz="19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n-US" sz="19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n-US" sz="190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9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Contractual Hazards are measured based on Yale survey data on </a:t>
            </a:r>
            <a:r>
              <a:rPr lang="en-US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R&amp;D, considering: </a:t>
            </a:r>
            <a:r>
              <a:rPr lang="en-US" sz="19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royalty</a:t>
            </a:r>
            <a:r>
              <a:rPr lang="en-US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proxy of licensing; the importance of </a:t>
            </a:r>
            <a:r>
              <a:rPr lang="en-US" sz="19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secrecy</a:t>
            </a:r>
            <a:r>
              <a:rPr lang="en-US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and </a:t>
            </a:r>
            <a:r>
              <a:rPr lang="en-US" sz="19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en-US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proxy for the importance of tacit knowledge to appropriating returns of innovation in industry </a:t>
            </a:r>
            <a:r>
              <a:rPr lang="en-US" sz="19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9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8657D3B5-4608-CDF1-2F5D-364E8BA448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9035" y="3429000"/>
            <a:ext cx="4950888" cy="625722"/>
          </a:xfrm>
          <a:prstGeom prst="rect">
            <a:avLst/>
          </a:prstGeom>
        </p:spPr>
      </p:pic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AA5E9F75-F5D6-AD62-B366-51A683D6B3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1045" y="4723762"/>
            <a:ext cx="3889910" cy="52581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FE77F3E-1C52-DABA-35F8-C80990F2913D}"/>
              </a:ext>
            </a:extLst>
          </p:cNvPr>
          <p:cNvSpPr txBox="1"/>
          <p:nvPr/>
        </p:nvSpPr>
        <p:spPr>
          <a:xfrm>
            <a:off x="0" y="275310"/>
            <a:ext cx="12192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Data and Model</a:t>
            </a:r>
            <a:endParaRPr lang="en-US" sz="2800" dirty="0"/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4571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DD3F9FD-F00C-67E7-F4D8-BAE11945FAC0}"/>
              </a:ext>
            </a:extLst>
          </p:cNvPr>
          <p:cNvSpPr txBox="1"/>
          <p:nvPr/>
        </p:nvSpPr>
        <p:spPr>
          <a:xfrm>
            <a:off x="0" y="377309"/>
            <a:ext cx="12192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Results</a:t>
            </a:r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176681-9961-42DB-B13C-E31D9D8B69FE}"/>
              </a:ext>
            </a:extLst>
          </p:cNvPr>
          <p:cNvSpPr txBox="1"/>
          <p:nvPr/>
        </p:nvSpPr>
        <p:spPr>
          <a:xfrm>
            <a:off x="8462061" y="377309"/>
            <a:ext cx="35677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u="none" strike="noStrike" baseline="0" dirty="0">
                <a:solidFill>
                  <a:schemeClr val="accent5"/>
                </a:solidFill>
                <a:latin typeface="Times New Roman" panose="02020603050405020304" pitchFamily="18" charset="0"/>
              </a:rPr>
              <a:t>H1, H2, H3a, H3c corroborated</a:t>
            </a: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H3b falsified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1748CF0-7AC3-BB7D-89A4-3FADDE8A6699}"/>
              </a:ext>
            </a:extLst>
          </p:cNvPr>
          <p:cNvGrpSpPr/>
          <p:nvPr/>
        </p:nvGrpSpPr>
        <p:grpSpPr>
          <a:xfrm>
            <a:off x="1685378" y="1245990"/>
            <a:ext cx="8841791" cy="4836311"/>
            <a:chOff x="4452558" y="0"/>
            <a:chExt cx="7569918" cy="4032605"/>
          </a:xfrm>
        </p:grpSpPr>
        <p:pic>
          <p:nvPicPr>
            <p:cNvPr id="4" name="Picture 3" descr="Table&#10;&#10;Description automatically generated">
              <a:extLst>
                <a:ext uri="{FF2B5EF4-FFF2-40B4-BE49-F238E27FC236}">
                  <a16:creationId xmlns:a16="http://schemas.microsoft.com/office/drawing/2014/main" id="{C86D81CA-B38E-B323-F59E-F6AE43BF123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80374"/>
            <a:stretch/>
          </p:blipFill>
          <p:spPr>
            <a:xfrm>
              <a:off x="4476062" y="0"/>
              <a:ext cx="7546414" cy="1345913"/>
            </a:xfrm>
            <a:prstGeom prst="rect">
              <a:avLst/>
            </a:prstGeom>
          </p:spPr>
        </p:pic>
        <p:pic>
          <p:nvPicPr>
            <p:cNvPr id="2" name="Picture 1" descr="Table&#10;&#10;Description automatically generated">
              <a:extLst>
                <a:ext uri="{FF2B5EF4-FFF2-40B4-BE49-F238E27FC236}">
                  <a16:creationId xmlns:a16="http://schemas.microsoft.com/office/drawing/2014/main" id="{BB6D51DE-FF41-C9F5-6D38-96033E8174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67715"/>
            <a:stretch/>
          </p:blipFill>
          <p:spPr>
            <a:xfrm>
              <a:off x="4476062" y="1818524"/>
              <a:ext cx="7546414" cy="2214081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F51E73C-7AA5-AB28-2227-7552AAB6B6B4}"/>
                </a:ext>
              </a:extLst>
            </p:cNvPr>
            <p:cNvSpPr txBox="1"/>
            <p:nvPr/>
          </p:nvSpPr>
          <p:spPr>
            <a:xfrm>
              <a:off x="4452558" y="1445674"/>
              <a:ext cx="7301519" cy="1976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4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Control variables                Yes 		   	Yes		               Yes		          Yes		      Yes			        Yes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1665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B2DB8D-133D-431E-93AB-9EC4788C6055}"/>
              </a:ext>
            </a:extLst>
          </p:cNvPr>
          <p:cNvSpPr txBox="1"/>
          <p:nvPr/>
        </p:nvSpPr>
        <p:spPr>
          <a:xfrm>
            <a:off x="719617" y="1230033"/>
            <a:ext cx="10643601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This study operationalizes technological resources at a more fine-grained level than has been done in prior resource-based research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0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facilitating the empirical analysis of the role of transaction costs on diversification.</a:t>
            </a: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findings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corroborate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the idea that firms diversify into businesses where their existing technological resources are more applicable, both from an absolute and a relative perspective, and this decision is moderated by the industry’s degree of contractual hazard.</a:t>
            </a:r>
            <a:endParaRPr lang="en-US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heterogeneity tests are deployed to differentiate between supplier- and user-dominated industries, to better understand the potential for forward and backward technology-driven integration.</a:t>
            </a: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results are consistent with Pavitt et al. (1989), indicating that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primary source of innovation in an industry is an important factor in explaining the direction of technology-based entry.</a:t>
            </a:r>
            <a:endParaRPr lang="en-US" sz="200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046F45-847A-FBB5-C983-FEEF02DC2F8A}"/>
              </a:ext>
            </a:extLst>
          </p:cNvPr>
          <p:cNvSpPr txBox="1"/>
          <p:nvPr/>
        </p:nvSpPr>
        <p:spPr>
          <a:xfrm>
            <a:off x="0" y="377309"/>
            <a:ext cx="12192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Conclusion</a:t>
            </a:r>
            <a:endParaRPr lang="en-US" sz="2800"/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08843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Bembo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 Ligh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{C288BE24-861F-433C-892D-D0369AB98E79}tf10001105</Template>
  <TotalTime>2029</TotalTime>
  <Words>899</Words>
  <Application>Microsoft Office PowerPoint</Application>
  <PresentationFormat>Widescreen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Nova Light</vt:lpstr>
      <vt:lpstr>Bembo</vt:lpstr>
      <vt:lpstr>Calibri</vt:lpstr>
      <vt:lpstr>Tahoma</vt:lpstr>
      <vt:lpstr>Times New Roman</vt:lpstr>
      <vt:lpstr>RetrospectVTI</vt:lpstr>
      <vt:lpstr>Technological Resources and the Direction of Corporate Diversification: Toward an Integration of the RBV and Transaction Cost Economics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Technological Resources and the Direction of Corporate Diversification:  Toward an Integration of the Resource-Based View and Transaction Cost Economics</dc:title>
  <dc:creator>wang xin</dc:creator>
  <cp:lastModifiedBy>Mahoney, Joseph T</cp:lastModifiedBy>
  <cp:revision>26</cp:revision>
  <dcterms:created xsi:type="dcterms:W3CDTF">2021-02-27T03:39:12Z</dcterms:created>
  <dcterms:modified xsi:type="dcterms:W3CDTF">2023-02-20T21:57:59Z</dcterms:modified>
</cp:coreProperties>
</file>